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707" r:id="rId4"/>
    <p:sldId id="693" r:id="rId5"/>
    <p:sldId id="391" r:id="rId6"/>
    <p:sldId id="708" r:id="rId7"/>
    <p:sldId id="701" r:id="rId8"/>
    <p:sldId id="702" r:id="rId9"/>
    <p:sldId id="698" r:id="rId10"/>
    <p:sldId id="709" r:id="rId11"/>
    <p:sldId id="710" r:id="rId12"/>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2/9/2020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2/9/2020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2/9/2020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2/9/2020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2/9/2020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2/9/2020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323439"/>
          </a:xfrm>
          <a:prstGeom prst="rect">
            <a:avLst/>
          </a:prstGeom>
          <a:noFill/>
        </p:spPr>
        <p:txBody>
          <a:bodyPr wrap="square" rtlCol="0">
            <a:spAutoFit/>
          </a:bodyPr>
          <a:lstStyle/>
          <a:p>
            <a:pPr algn="ctr"/>
            <a:r>
              <a:rPr lang="en-US" sz="4000" b="1" dirty="0">
                <a:latin typeface="Candara" panose="020E0502030303020204" pitchFamily="34" charset="0"/>
              </a:rPr>
              <a:t>Greatness According to Jesus</a:t>
            </a:r>
          </a:p>
          <a:p>
            <a:pPr algn="ctr"/>
            <a:r>
              <a:rPr lang="en-US" sz="4000" b="1" dirty="0">
                <a:latin typeface="Candara" panose="020E0502030303020204" pitchFamily="34" charset="0"/>
              </a:rPr>
              <a:t>Mark 10:35-45</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938992"/>
          </a:xfrm>
          <a:prstGeom prst="rect">
            <a:avLst/>
          </a:prstGeom>
          <a:noFill/>
        </p:spPr>
        <p:txBody>
          <a:bodyPr wrap="square" rtlCol="0">
            <a:spAutoFit/>
          </a:bodyPr>
          <a:lstStyle/>
          <a:p>
            <a:pPr algn="ctr"/>
            <a:r>
              <a:rPr lang="en-US" sz="4000" b="1" i="1" dirty="0"/>
              <a:t>According to Jesus, greatness is to be defined by selfless, sacrificial, and Scripturally-sound service to others.</a:t>
            </a:r>
            <a:endParaRPr lang="en-US" sz="4000" dirty="0"/>
          </a:p>
        </p:txBody>
      </p:sp>
      <p:sp>
        <p:nvSpPr>
          <p:cNvPr id="4" name="TextBox 3">
            <a:extLst>
              <a:ext uri="{FF2B5EF4-FFF2-40B4-BE49-F238E27FC236}">
                <a16:creationId xmlns:a16="http://schemas.microsoft.com/office/drawing/2014/main" id="{F88563DD-0D5C-4564-873D-936B5182FF0D}"/>
              </a:ext>
            </a:extLst>
          </p:cNvPr>
          <p:cNvSpPr txBox="1"/>
          <p:nvPr/>
        </p:nvSpPr>
        <p:spPr>
          <a:xfrm>
            <a:off x="273202" y="3660910"/>
            <a:ext cx="11590636" cy="1323439"/>
          </a:xfrm>
          <a:prstGeom prst="rect">
            <a:avLst/>
          </a:prstGeom>
          <a:noFill/>
        </p:spPr>
        <p:txBody>
          <a:bodyPr wrap="square" rtlCol="0">
            <a:spAutoFit/>
          </a:bodyPr>
          <a:lstStyle/>
          <a:p>
            <a:pPr algn="ctr"/>
            <a:r>
              <a:rPr lang="en-US" sz="4000" b="1" i="1" dirty="0"/>
              <a:t>Greatness begins by becoming/being a servant of Christ</a:t>
            </a:r>
            <a:endParaRPr lang="en-US" sz="4000" dirty="0"/>
          </a:p>
        </p:txBody>
      </p:sp>
    </p:spTree>
    <p:extLst>
      <p:ext uri="{BB962C8B-B14F-4D97-AF65-F5344CB8AC3E}">
        <p14:creationId xmlns:p14="http://schemas.microsoft.com/office/powerpoint/2010/main" val="255040420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323439"/>
          </a:xfrm>
          <a:prstGeom prst="rect">
            <a:avLst/>
          </a:prstGeom>
          <a:noFill/>
        </p:spPr>
        <p:txBody>
          <a:bodyPr wrap="square" rtlCol="0">
            <a:spAutoFit/>
          </a:bodyPr>
          <a:lstStyle/>
          <a:p>
            <a:pPr algn="ctr"/>
            <a:r>
              <a:rPr lang="en-US" sz="4000" b="1" dirty="0">
                <a:latin typeface="Candara" panose="020E0502030303020204" pitchFamily="34" charset="0"/>
              </a:rPr>
              <a:t>Greatness According to Jesus</a:t>
            </a:r>
          </a:p>
          <a:p>
            <a:pPr algn="ctr"/>
            <a:r>
              <a:rPr lang="en-US" sz="4000" b="1" dirty="0">
                <a:latin typeface="Candara" panose="020E0502030303020204" pitchFamily="34" charset="0"/>
              </a:rPr>
              <a:t>Mark 10:35-45</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51503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10:32-34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6001643"/>
          </a:xfrm>
          <a:prstGeom prst="rect">
            <a:avLst/>
          </a:prstGeom>
          <a:noFill/>
        </p:spPr>
        <p:txBody>
          <a:bodyPr wrap="square" rtlCol="0">
            <a:spAutoFit/>
          </a:bodyPr>
          <a:lstStyle/>
          <a:p>
            <a:pPr algn="just"/>
            <a:r>
              <a:rPr lang="en-US" sz="3200" i="1" dirty="0"/>
              <a:t>35 James and John, the two sons of Zebedee, came up to Jesus, saying, "Teacher, we want You to do for us whatever we ask of You." 36 And He said to them, "What do you want Me to do for you?" 37 They said to Him, "Grant that we may sit, one on Your right and one on Your left, in Your glory." 38 But Jesus said to them, "You do not know what you are asking. Are you able to drink the cup that I drink, or to be baptized with the baptism with which I am baptized?" 39 They said to Him, "We are able." And Jesus said to them, "The cup that I drink you shall drink; and you shall be baptized with the baptism with which I am baptized." </a:t>
            </a:r>
            <a:endParaRPr lang="en-US" sz="3200" dirty="0"/>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10:32-34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6001643"/>
          </a:xfrm>
          <a:prstGeom prst="rect">
            <a:avLst/>
          </a:prstGeom>
          <a:noFill/>
        </p:spPr>
        <p:txBody>
          <a:bodyPr wrap="square" rtlCol="0">
            <a:spAutoFit/>
          </a:bodyPr>
          <a:lstStyle/>
          <a:p>
            <a:pPr algn="just"/>
            <a:r>
              <a:rPr lang="en-US" sz="3200" i="1" dirty="0"/>
              <a:t>40 "But to sit on My right or on My left, this is not Mine to give; but it is for those for whom it has been prepared." 41 Hearing this, the ten began to feel indignant with James and John. 42 Calling them to Himself, Jesus said to them, "You know that those who are recognized as rulers of the Gentiles lord it over them; and their great men exercise authority over them. 43 "But it is not this way among you, but whoever wishes to become great among you shall be your servant; 44 and whoever wishes to be first among you shall be slave of all. 45 "For even the Son of Man did not come to be served, but to serve, and to give His life a ransom for many." </a:t>
            </a:r>
            <a:endParaRPr lang="en-US" sz="3200" dirty="0"/>
          </a:p>
        </p:txBody>
      </p:sp>
    </p:spTree>
    <p:extLst>
      <p:ext uri="{BB962C8B-B14F-4D97-AF65-F5344CB8AC3E}">
        <p14:creationId xmlns:p14="http://schemas.microsoft.com/office/powerpoint/2010/main" val="155022686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554545"/>
          </a:xfrm>
          <a:prstGeom prst="rect">
            <a:avLst/>
          </a:prstGeom>
          <a:noFill/>
        </p:spPr>
        <p:txBody>
          <a:bodyPr wrap="square" rtlCol="0">
            <a:spAutoFit/>
          </a:bodyPr>
          <a:lstStyle/>
          <a:p>
            <a:pPr algn="ctr"/>
            <a:r>
              <a:rPr lang="en-US" sz="4000" b="1" i="1" dirty="0"/>
              <a:t>According to Jesus, greatness is to be defined by selfless, sacrificial, and Scripturally-sound service to others.</a:t>
            </a:r>
            <a:endParaRPr lang="en-US" sz="4000" dirty="0"/>
          </a:p>
          <a:p>
            <a:pPr algn="ctr"/>
            <a:endParaRPr lang="en-US" sz="4000" i="1" dirty="0"/>
          </a:p>
        </p:txBody>
      </p:sp>
    </p:spTree>
    <p:extLst>
      <p:ext uri="{BB962C8B-B14F-4D97-AF65-F5344CB8AC3E}">
        <p14:creationId xmlns:p14="http://schemas.microsoft.com/office/powerpoint/2010/main" val="278032559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Greatness debased </a:t>
            </a:r>
            <a:r>
              <a:rPr lang="en-US" sz="3800" b="1" cap="none" baseline="30000" dirty="0">
                <a:solidFill>
                  <a:srgbClr val="00B0F0"/>
                </a:solidFill>
                <a:latin typeface="+mn-lt"/>
              </a:rPr>
              <a:t>(10:35-41)</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62277"/>
            <a:ext cx="11590636" cy="830997"/>
          </a:xfrm>
          <a:prstGeom prst="rect">
            <a:avLst/>
          </a:prstGeom>
          <a:noFill/>
        </p:spPr>
        <p:txBody>
          <a:bodyPr wrap="square" rtlCol="0">
            <a:spAutoFit/>
          </a:bodyPr>
          <a:lstStyle/>
          <a:p>
            <a:pPr algn="just"/>
            <a:r>
              <a:rPr lang="en-US" sz="2400" i="1" dirty="0"/>
              <a:t>James and John, the two sons of Zebedee, came up to Jesus, saying, "Teacher, we want You to do for us whatever we ask of You." </a:t>
            </a:r>
            <a:endParaRPr lang="en-US" sz="2400" dirty="0"/>
          </a:p>
        </p:txBody>
      </p:sp>
      <p:sp>
        <p:nvSpPr>
          <p:cNvPr id="4" name="TextBox 3">
            <a:extLst>
              <a:ext uri="{FF2B5EF4-FFF2-40B4-BE49-F238E27FC236}">
                <a16:creationId xmlns:a16="http://schemas.microsoft.com/office/drawing/2014/main" id="{707C3B2A-04A9-42A2-B05E-4852FC797EC1}"/>
              </a:ext>
            </a:extLst>
          </p:cNvPr>
          <p:cNvSpPr txBox="1"/>
          <p:nvPr/>
        </p:nvSpPr>
        <p:spPr>
          <a:xfrm>
            <a:off x="280218" y="1804223"/>
            <a:ext cx="11590636" cy="4985980"/>
          </a:xfrm>
          <a:prstGeom prst="rect">
            <a:avLst/>
          </a:prstGeom>
          <a:noFill/>
        </p:spPr>
        <p:txBody>
          <a:bodyPr wrap="square" rtlCol="0">
            <a:spAutoFit/>
          </a:bodyPr>
          <a:lstStyle/>
          <a:p>
            <a:pPr marL="514350" indent="-514350">
              <a:buAutoNum type="alphaUcPeriod"/>
            </a:pPr>
            <a:r>
              <a:rPr lang="en-US" sz="3000" b="1" dirty="0"/>
              <a:t>In James and John (10:35-40)</a:t>
            </a:r>
          </a:p>
          <a:p>
            <a:pPr marL="971550" lvl="1" indent="-514350">
              <a:buFont typeface="+mj-lt"/>
              <a:buAutoNum type="arabicPeriod"/>
            </a:pPr>
            <a:r>
              <a:rPr lang="en-US" sz="3000" b="1" dirty="0"/>
              <a:t>The appeal (35-37)</a:t>
            </a:r>
          </a:p>
          <a:p>
            <a:pPr lvl="2"/>
            <a:r>
              <a:rPr lang="en-US" sz="3000" dirty="0"/>
              <a:t>They wanted:</a:t>
            </a:r>
          </a:p>
          <a:p>
            <a:pPr marL="1428750" lvl="2" indent="-514350">
              <a:buFont typeface="Wingdings" panose="05000000000000000000" pitchFamily="2" charset="2"/>
              <a:buChar char="§"/>
            </a:pPr>
            <a:r>
              <a:rPr lang="en-US" sz="2800" i="1" dirty="0"/>
              <a:t>Prominence</a:t>
            </a:r>
          </a:p>
          <a:p>
            <a:pPr marL="1428750" lvl="2" indent="-514350">
              <a:buFont typeface="Wingdings" panose="05000000000000000000" pitchFamily="2" charset="2"/>
              <a:buChar char="§"/>
            </a:pPr>
            <a:r>
              <a:rPr lang="en-US" sz="2800" i="1" dirty="0"/>
              <a:t>Presence</a:t>
            </a:r>
          </a:p>
          <a:p>
            <a:pPr marL="1428750" lvl="2" indent="-514350">
              <a:buFont typeface="Wingdings" panose="05000000000000000000" pitchFamily="2" charset="2"/>
              <a:buChar char="§"/>
            </a:pPr>
            <a:r>
              <a:rPr lang="en-US" sz="2800" i="1" dirty="0"/>
              <a:t>Power</a:t>
            </a:r>
          </a:p>
          <a:p>
            <a:pPr marL="971550" lvl="1" indent="-514350">
              <a:buAutoNum type="arabicPeriod"/>
            </a:pPr>
            <a:r>
              <a:rPr lang="en-US" sz="3000" b="1" dirty="0"/>
              <a:t>The answer (38-39a)</a:t>
            </a:r>
          </a:p>
          <a:p>
            <a:pPr marL="971550" lvl="1" indent="-514350">
              <a:buAutoNum type="arabicPeriod"/>
            </a:pPr>
            <a:r>
              <a:rPr lang="en-US" sz="3000" b="1" dirty="0"/>
              <a:t>The announcement (39b-40)</a:t>
            </a:r>
          </a:p>
          <a:p>
            <a:pPr marL="514350" indent="-514350">
              <a:buAutoNum type="alphaUcPeriod"/>
            </a:pPr>
            <a:r>
              <a:rPr lang="en-US" sz="3000" b="1" dirty="0"/>
              <a:t>In the rest of the disciples (10:41)</a:t>
            </a:r>
          </a:p>
          <a:p>
            <a:pPr lvl="1"/>
            <a:r>
              <a:rPr lang="en-US" sz="2400" i="1" dirty="0"/>
              <a:t>Hearing this, the ten began to feel indignant with James and John.</a:t>
            </a:r>
            <a:endParaRPr lang="en-US" sz="2400" dirty="0"/>
          </a:p>
          <a:p>
            <a:endParaRPr lang="en-US" sz="3000" b="1" dirty="0"/>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750"/>
                                        <p:tgtEl>
                                          <p:spTgt spid="4">
                                            <p:txEl>
                                              <p:pRg st="2" end="2"/>
                                            </p:txEl>
                                          </p:spTgt>
                                        </p:tgtEl>
                                      </p:cBhvr>
                                    </p:animEffect>
                                  </p:childTnLst>
                                </p:cTn>
                              </p:par>
                            </p:childTnLst>
                          </p:cTn>
                        </p:par>
                        <p:par>
                          <p:cTn id="23" fill="hold">
                            <p:stCondLst>
                              <p:cond delay="1750"/>
                            </p:stCondLst>
                            <p:childTnLst>
                              <p:par>
                                <p:cTn id="24" presetID="10" presetClass="entr" presetSubtype="0" fill="hold"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750"/>
                                        <p:tgtEl>
                                          <p:spTgt spid="4">
                                            <p:txEl>
                                              <p:pRg st="3" end="3"/>
                                            </p:txEl>
                                          </p:spTgt>
                                        </p:tgtEl>
                                      </p:cBhvr>
                                    </p:animEffect>
                                  </p:childTnLst>
                                </p:cTn>
                              </p:par>
                            </p:childTnLst>
                          </p:cTn>
                        </p:par>
                        <p:par>
                          <p:cTn id="27" fill="hold">
                            <p:stCondLst>
                              <p:cond delay="3500"/>
                            </p:stCondLst>
                            <p:childTnLst>
                              <p:par>
                                <p:cTn id="28" presetID="10" presetClass="entr" presetSubtype="0" fill="hold" nodeType="afterEffect">
                                  <p:stCondLst>
                                    <p:cond delay="5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750"/>
                                        <p:tgtEl>
                                          <p:spTgt spid="4">
                                            <p:txEl>
                                              <p:pRg st="4" end="4"/>
                                            </p:txEl>
                                          </p:spTgt>
                                        </p:tgtEl>
                                      </p:cBhvr>
                                    </p:animEffect>
                                  </p:childTnLst>
                                </p:cTn>
                              </p:par>
                            </p:childTnLst>
                          </p:cTn>
                        </p:par>
                        <p:par>
                          <p:cTn id="31" fill="hold">
                            <p:stCondLst>
                              <p:cond delay="5750"/>
                            </p:stCondLst>
                            <p:childTnLst>
                              <p:par>
                                <p:cTn id="32" presetID="10" presetClass="entr" presetSubtype="0" fill="hold" nodeType="afterEffect">
                                  <p:stCondLst>
                                    <p:cond delay="50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750"/>
                                        <p:tgtEl>
                                          <p:spTgt spid="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750"/>
                                        <p:tgtEl>
                                          <p:spTgt spid="4">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Effect transition="in" filter="fade">
                                      <p:cBhvr>
                                        <p:cTn id="44" dur="1750"/>
                                        <p:tgtEl>
                                          <p:spTgt spid="4">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1750"/>
                                        <p:tgtEl>
                                          <p:spTgt spid="4">
                                            <p:txEl>
                                              <p:pRg st="8" end="8"/>
                                            </p:txEl>
                                          </p:spTgt>
                                        </p:tgtEl>
                                      </p:cBhvr>
                                    </p:animEffect>
                                  </p:childTnLst>
                                </p:cTn>
                              </p:par>
                            </p:childTnLst>
                          </p:cTn>
                        </p:par>
                        <p:par>
                          <p:cTn id="50" fill="hold">
                            <p:stCondLst>
                              <p:cond delay="1750"/>
                            </p:stCondLst>
                            <p:childTnLst>
                              <p:par>
                                <p:cTn id="51" presetID="10" presetClass="entr" presetSubtype="0" fill="hold" nodeType="afterEffect">
                                  <p:stCondLst>
                                    <p:cond delay="250"/>
                                  </p:stCondLst>
                                  <p:childTnLst>
                                    <p:set>
                                      <p:cBhvr>
                                        <p:cTn id="52" dur="1" fill="hold">
                                          <p:stCondLst>
                                            <p:cond delay="0"/>
                                          </p:stCondLst>
                                        </p:cTn>
                                        <p:tgtEl>
                                          <p:spTgt spid="4">
                                            <p:txEl>
                                              <p:pRg st="9" end="9"/>
                                            </p:txEl>
                                          </p:spTgt>
                                        </p:tgtEl>
                                        <p:attrNameLst>
                                          <p:attrName>style.visibility</p:attrName>
                                        </p:attrNameLst>
                                      </p:cBhvr>
                                      <p:to>
                                        <p:strVal val="visible"/>
                                      </p:to>
                                    </p:set>
                                    <p:animEffect transition="in" filter="fade">
                                      <p:cBhvr>
                                        <p:cTn id="53" dur="175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Ephesians 4:32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938992"/>
          </a:xfrm>
          <a:prstGeom prst="rect">
            <a:avLst/>
          </a:prstGeom>
          <a:noFill/>
        </p:spPr>
        <p:txBody>
          <a:bodyPr wrap="square" rtlCol="0">
            <a:spAutoFit/>
          </a:bodyPr>
          <a:lstStyle/>
          <a:p>
            <a:pPr algn="just"/>
            <a:r>
              <a:rPr lang="en-US" sz="4000" i="1" dirty="0"/>
              <a:t>Be kind to one another, tender-hearted, forgiving each other, just as God in Christ also has forgiven you.</a:t>
            </a:r>
            <a:endParaRPr lang="en-US" sz="4000" dirty="0"/>
          </a:p>
        </p:txBody>
      </p:sp>
    </p:spTree>
    <p:extLst>
      <p:ext uri="{BB962C8B-B14F-4D97-AF65-F5344CB8AC3E}">
        <p14:creationId xmlns:p14="http://schemas.microsoft.com/office/powerpoint/2010/main" val="22973787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Greatness defined </a:t>
            </a:r>
            <a:r>
              <a:rPr lang="en-US" sz="3800" b="1" cap="none" baseline="30000" dirty="0">
                <a:solidFill>
                  <a:srgbClr val="00B0F0"/>
                </a:solidFill>
                <a:latin typeface="+mn-lt"/>
              </a:rPr>
              <a:t>(10:42-44)</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62277"/>
            <a:ext cx="11590636" cy="1200329"/>
          </a:xfrm>
          <a:prstGeom prst="rect">
            <a:avLst/>
          </a:prstGeom>
          <a:noFill/>
        </p:spPr>
        <p:txBody>
          <a:bodyPr wrap="square" rtlCol="0">
            <a:spAutoFit/>
          </a:bodyPr>
          <a:lstStyle/>
          <a:p>
            <a:pPr algn="just"/>
            <a:r>
              <a:rPr lang="en-US" sz="2400" i="1" dirty="0"/>
              <a:t>43 "But it is not this way among you, but whoever wishes to become great among you shall be your servant; 44 and whoever wishes to be first among you shall be slave of all.</a:t>
            </a:r>
            <a:endParaRPr lang="en-US" sz="2400" dirty="0"/>
          </a:p>
        </p:txBody>
      </p:sp>
      <p:sp>
        <p:nvSpPr>
          <p:cNvPr id="4" name="TextBox 3">
            <a:extLst>
              <a:ext uri="{FF2B5EF4-FFF2-40B4-BE49-F238E27FC236}">
                <a16:creationId xmlns:a16="http://schemas.microsoft.com/office/drawing/2014/main" id="{707C3B2A-04A9-42A2-B05E-4852FC797EC1}"/>
              </a:ext>
            </a:extLst>
          </p:cNvPr>
          <p:cNvSpPr txBox="1"/>
          <p:nvPr/>
        </p:nvSpPr>
        <p:spPr>
          <a:xfrm>
            <a:off x="280218" y="2223945"/>
            <a:ext cx="11590636" cy="1077218"/>
          </a:xfrm>
          <a:prstGeom prst="rect">
            <a:avLst/>
          </a:prstGeom>
          <a:noFill/>
        </p:spPr>
        <p:txBody>
          <a:bodyPr wrap="square" rtlCol="0">
            <a:spAutoFit/>
          </a:bodyPr>
          <a:lstStyle/>
          <a:p>
            <a:pPr marL="514350" indent="-514350">
              <a:buAutoNum type="alphaUcPeriod"/>
            </a:pPr>
            <a:r>
              <a:rPr lang="en-US" sz="3200" b="1" dirty="0"/>
              <a:t>The counterfeit definition of greatness (from the world)</a:t>
            </a:r>
          </a:p>
          <a:p>
            <a:pPr marL="514350" indent="-514350">
              <a:buAutoNum type="alphaUcPeriod"/>
            </a:pPr>
            <a:r>
              <a:rPr lang="en-US" sz="3200" b="1" dirty="0"/>
              <a:t>The correct definition of greatness (according to Jesus)</a:t>
            </a:r>
          </a:p>
        </p:txBody>
      </p:sp>
      <p:sp>
        <p:nvSpPr>
          <p:cNvPr id="5" name="TextBox 4">
            <a:extLst>
              <a:ext uri="{FF2B5EF4-FFF2-40B4-BE49-F238E27FC236}">
                <a16:creationId xmlns:a16="http://schemas.microsoft.com/office/drawing/2014/main" id="{93F2A3E7-76E7-478F-8F5A-712054C40B7B}"/>
              </a:ext>
            </a:extLst>
          </p:cNvPr>
          <p:cNvSpPr txBox="1"/>
          <p:nvPr/>
        </p:nvSpPr>
        <p:spPr>
          <a:xfrm>
            <a:off x="300682" y="3515702"/>
            <a:ext cx="11590636" cy="2554545"/>
          </a:xfrm>
          <a:prstGeom prst="rect">
            <a:avLst/>
          </a:prstGeom>
          <a:noFill/>
        </p:spPr>
        <p:txBody>
          <a:bodyPr wrap="square" rtlCol="0">
            <a:spAutoFit/>
          </a:bodyPr>
          <a:lstStyle/>
          <a:p>
            <a:pPr algn="just"/>
            <a:r>
              <a:rPr lang="en-US" sz="3200" i="1" dirty="0"/>
              <a:t>According to Jesus, greatness is defined by selfless, sacrificial, and Scripturally-sound service to others. To the extent that you serve others in and with the principles and practices of the gospel determines how “great” you are in the eyes of God. </a:t>
            </a:r>
            <a:endParaRPr lang="en-US" sz="3200" dirty="0"/>
          </a:p>
        </p:txBody>
      </p:sp>
    </p:spTree>
    <p:extLst>
      <p:ext uri="{BB962C8B-B14F-4D97-AF65-F5344CB8AC3E}">
        <p14:creationId xmlns:p14="http://schemas.microsoft.com/office/powerpoint/2010/main" val="31764286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3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750"/>
                                        <p:tgtEl>
                                          <p:spTgt spid="4">
                                            <p:txEl>
                                              <p:pRg st="1" end="1"/>
                                            </p:txEl>
                                          </p:spTgt>
                                        </p:tgtEl>
                                      </p:cBhvr>
                                    </p:animEffect>
                                  </p:childTnLst>
                                </p:cTn>
                              </p:par>
                            </p:childTnLst>
                          </p:cTn>
                        </p:par>
                        <p:par>
                          <p:cTn id="17" fill="hold">
                            <p:stCondLst>
                              <p:cond delay="1750"/>
                            </p:stCondLst>
                            <p:childTnLst>
                              <p:par>
                                <p:cTn id="18" presetID="10" presetClass="entr" presetSubtype="0" fill="hold" nodeType="afterEffect">
                                  <p:stCondLst>
                                    <p:cond delay="325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Greatness displayed </a:t>
            </a:r>
            <a:r>
              <a:rPr lang="en-US" sz="3800" b="1" cap="none" baseline="30000" dirty="0">
                <a:solidFill>
                  <a:srgbClr val="00B0F0"/>
                </a:solidFill>
                <a:latin typeface="+mn-lt"/>
              </a:rPr>
              <a:t>(10:45)</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62277"/>
            <a:ext cx="11590636" cy="830997"/>
          </a:xfrm>
          <a:prstGeom prst="rect">
            <a:avLst/>
          </a:prstGeom>
          <a:noFill/>
        </p:spPr>
        <p:txBody>
          <a:bodyPr wrap="square" rtlCol="0">
            <a:spAutoFit/>
          </a:bodyPr>
          <a:lstStyle/>
          <a:p>
            <a:pPr algn="just"/>
            <a:r>
              <a:rPr lang="en-US" sz="2400" i="1" dirty="0"/>
              <a:t>"For even the Son of Man did not come to be served, but to serve, and to give His life a ransom for many."</a:t>
            </a:r>
            <a:endParaRPr lang="en-US" sz="2400" dirty="0"/>
          </a:p>
        </p:txBody>
      </p:sp>
      <p:sp>
        <p:nvSpPr>
          <p:cNvPr id="4" name="TextBox 3">
            <a:extLst>
              <a:ext uri="{FF2B5EF4-FFF2-40B4-BE49-F238E27FC236}">
                <a16:creationId xmlns:a16="http://schemas.microsoft.com/office/drawing/2014/main" id="{707C3B2A-04A9-42A2-B05E-4852FC797EC1}"/>
              </a:ext>
            </a:extLst>
          </p:cNvPr>
          <p:cNvSpPr txBox="1"/>
          <p:nvPr/>
        </p:nvSpPr>
        <p:spPr>
          <a:xfrm>
            <a:off x="280218" y="2119013"/>
            <a:ext cx="11590636" cy="1569660"/>
          </a:xfrm>
          <a:prstGeom prst="rect">
            <a:avLst/>
          </a:prstGeom>
          <a:noFill/>
        </p:spPr>
        <p:txBody>
          <a:bodyPr wrap="square" rtlCol="0">
            <a:spAutoFit/>
          </a:bodyPr>
          <a:lstStyle/>
          <a:p>
            <a:pPr marL="514350" indent="-514350">
              <a:buAutoNum type="alphaUcPeriod"/>
            </a:pPr>
            <a:r>
              <a:rPr lang="en-US" sz="3200" b="1" dirty="0"/>
              <a:t>Greatness displayed through Christ’s character </a:t>
            </a:r>
          </a:p>
          <a:p>
            <a:pPr marL="514350" indent="-514350">
              <a:buAutoNum type="alphaUcPeriod"/>
            </a:pPr>
            <a:r>
              <a:rPr lang="en-US" sz="3200" b="1" dirty="0"/>
              <a:t>Greatness displayed through Christ’s conduct</a:t>
            </a:r>
          </a:p>
          <a:p>
            <a:pPr marL="514350" indent="-514350">
              <a:buAutoNum type="alphaUcPeriod"/>
            </a:pPr>
            <a:r>
              <a:rPr lang="en-US" sz="3200" b="1" dirty="0"/>
              <a:t>Greatness displayed in the cost</a:t>
            </a:r>
          </a:p>
        </p:txBody>
      </p:sp>
    </p:spTree>
    <p:extLst>
      <p:ext uri="{BB962C8B-B14F-4D97-AF65-F5344CB8AC3E}">
        <p14:creationId xmlns:p14="http://schemas.microsoft.com/office/powerpoint/2010/main" val="37566848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Philippians 2:9-10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3970318"/>
          </a:xfrm>
          <a:prstGeom prst="rect">
            <a:avLst/>
          </a:prstGeom>
          <a:noFill/>
        </p:spPr>
        <p:txBody>
          <a:bodyPr wrap="square" rtlCol="0">
            <a:spAutoFit/>
          </a:bodyPr>
          <a:lstStyle/>
          <a:p>
            <a:pPr algn="just"/>
            <a:r>
              <a:rPr lang="en-US" sz="3600" i="1" dirty="0"/>
              <a:t>9 For this reason also, God highly exalted Him, and bestowed on Him the name which is above every name, 10 so that at the name of Jesus EVERY KNEE WILL BOW, of those who are in heaven and on earth and under the earth, 11 and that every tongue will confess that Jesus Christ is Lord, to the glory of God the Father. </a:t>
            </a:r>
          </a:p>
        </p:txBody>
      </p:sp>
    </p:spTree>
    <p:extLst>
      <p:ext uri="{BB962C8B-B14F-4D97-AF65-F5344CB8AC3E}">
        <p14:creationId xmlns:p14="http://schemas.microsoft.com/office/powerpoint/2010/main" val="40420718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5573</TotalTime>
  <Words>758</Words>
  <Application>Microsoft Office PowerPoint</Application>
  <PresentationFormat>Widescreen</PresentationFormat>
  <Paragraphs>41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68</cp:revision>
  <dcterms:created xsi:type="dcterms:W3CDTF">2019-06-22T19:37:39Z</dcterms:created>
  <dcterms:modified xsi:type="dcterms:W3CDTF">2020-02-09T14:56:06Z</dcterms:modified>
</cp:coreProperties>
</file>